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18" r:id="rId3"/>
    <p:sldId id="320" r:id="rId4"/>
    <p:sldId id="323" r:id="rId5"/>
    <p:sldId id="319" r:id="rId6"/>
    <p:sldId id="321" r:id="rId7"/>
    <p:sldId id="322" r:id="rId8"/>
    <p:sldId id="324" r:id="rId9"/>
    <p:sldId id="325" r:id="rId10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513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FF9CE-1839-4C2E-B26C-3029F6638C86}" type="datetimeFigureOut">
              <a:rPr lang="en-ZA" smtClean="0"/>
              <a:t>2014/06/25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513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E31B61-82B2-4230-ABF8-65B433FB010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720466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513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91D56E-CCFF-449E-B622-01621AB8022E}" type="datetimeFigureOut">
              <a:rPr lang="en-US" smtClean="0"/>
              <a:t>6/25/2014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05" y="4416426"/>
            <a:ext cx="5504204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513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8AD7CC-4AC2-4DDF-859A-665380702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67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4754-7C2A-4D21-830B-9EB47C71A2FC}" type="datetimeFigureOut">
              <a:rPr lang="en-US" smtClean="0"/>
              <a:pPr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BC07-017B-40FF-B6E3-D9E7F47C6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4754-7C2A-4D21-830B-9EB47C71A2FC}" type="datetimeFigureOut">
              <a:rPr lang="en-US" smtClean="0"/>
              <a:pPr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BC07-017B-40FF-B6E3-D9E7F47C6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4754-7C2A-4D21-830B-9EB47C71A2FC}" type="datetimeFigureOut">
              <a:rPr lang="en-US" smtClean="0"/>
              <a:pPr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BC07-017B-40FF-B6E3-D9E7F47C6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4754-7C2A-4D21-830B-9EB47C71A2FC}" type="datetimeFigureOut">
              <a:rPr lang="en-US" smtClean="0"/>
              <a:pPr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BC07-017B-40FF-B6E3-D9E7F47C6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4754-7C2A-4D21-830B-9EB47C71A2FC}" type="datetimeFigureOut">
              <a:rPr lang="en-US" smtClean="0"/>
              <a:pPr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BC07-017B-40FF-B6E3-D9E7F47C6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4754-7C2A-4D21-830B-9EB47C71A2FC}" type="datetimeFigureOut">
              <a:rPr lang="en-US" smtClean="0"/>
              <a:pPr/>
              <a:t>6/25/2014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BC07-017B-40FF-B6E3-D9E7F47C6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4754-7C2A-4D21-830B-9EB47C71A2FC}" type="datetimeFigureOut">
              <a:rPr lang="en-US" smtClean="0"/>
              <a:pPr/>
              <a:t>6/25/2014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BC07-017B-40FF-B6E3-D9E7F47C6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4754-7C2A-4D21-830B-9EB47C71A2FC}" type="datetimeFigureOut">
              <a:rPr lang="en-US" smtClean="0"/>
              <a:pPr/>
              <a:t>6/25/2014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BC07-017B-40FF-B6E3-D9E7F47C6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4754-7C2A-4D21-830B-9EB47C71A2FC}" type="datetimeFigureOut">
              <a:rPr lang="en-US" smtClean="0"/>
              <a:pPr/>
              <a:t>6/25/2014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BC07-017B-40FF-B6E3-D9E7F47C6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4754-7C2A-4D21-830B-9EB47C71A2FC}" type="datetimeFigureOut">
              <a:rPr lang="en-US" smtClean="0"/>
              <a:pPr/>
              <a:t>6/25/2014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BC07-017B-40FF-B6E3-D9E7F47C6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4754-7C2A-4D21-830B-9EB47C71A2FC}" type="datetimeFigureOut">
              <a:rPr lang="en-US" smtClean="0"/>
              <a:pPr/>
              <a:t>6/25/2014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BC07-017B-40FF-B6E3-D9E7F47C6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A4754-7C2A-4D21-830B-9EB47C71A2FC}" type="datetimeFigureOut">
              <a:rPr lang="en-US" smtClean="0"/>
              <a:pPr/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5BC07-017B-40FF-B6E3-D9E7F47C6C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GIYANI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ZA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dirty="0" smtClean="0"/>
              <a:t>VISION                   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municipality where  environmental sustainability, </a:t>
            </a:r>
            <a:r>
              <a:rPr lang="en-US" b="1" dirty="0" smtClean="0"/>
              <a:t>agriculture and tourism </a:t>
            </a:r>
            <a:r>
              <a:rPr lang="en-US" dirty="0" smtClean="0"/>
              <a:t>thrives for economic growth.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714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DEMOGRAPHICS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Population </a:t>
            </a:r>
            <a:r>
              <a:rPr lang="en-US" b="1" dirty="0" smtClean="0"/>
              <a:t>244,217</a:t>
            </a:r>
            <a:r>
              <a:rPr lang="en-US" dirty="0" smtClean="0"/>
              <a:t>(Decline)</a:t>
            </a:r>
          </a:p>
          <a:p>
            <a:r>
              <a:rPr lang="en-US" dirty="0" smtClean="0"/>
              <a:t>Household </a:t>
            </a:r>
            <a:r>
              <a:rPr lang="en-US" b="1" dirty="0" smtClean="0"/>
              <a:t>63 535   </a:t>
            </a:r>
            <a:r>
              <a:rPr lang="en-US" dirty="0" smtClean="0"/>
              <a:t>(Increase)</a:t>
            </a:r>
          </a:p>
          <a:p>
            <a:r>
              <a:rPr lang="en-US" dirty="0" smtClean="0"/>
              <a:t>Unemployment rate    </a:t>
            </a:r>
            <a:r>
              <a:rPr lang="en-US" b="1" dirty="0" smtClean="0"/>
              <a:t>47%</a:t>
            </a:r>
          </a:p>
          <a:p>
            <a:r>
              <a:rPr lang="en-US" dirty="0" smtClean="0"/>
              <a:t>Dependency rate          </a:t>
            </a:r>
            <a:r>
              <a:rPr lang="en-US" b="1" dirty="0" smtClean="0"/>
              <a:t>74%</a:t>
            </a:r>
          </a:p>
          <a:p>
            <a:r>
              <a:rPr lang="en-US" dirty="0" smtClean="0"/>
              <a:t>Youth unemployment   </a:t>
            </a:r>
            <a:r>
              <a:rPr lang="en-US" b="1" dirty="0" smtClean="0"/>
              <a:t>61%</a:t>
            </a:r>
          </a:p>
          <a:p>
            <a:r>
              <a:rPr lang="en-US" dirty="0" smtClean="0"/>
              <a:t>Poverty levels                 </a:t>
            </a:r>
            <a:r>
              <a:rPr lang="en-US" b="1" dirty="0" smtClean="0"/>
              <a:t>45%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73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demographic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60 </a:t>
            </a:r>
            <a:r>
              <a:rPr lang="en-US" dirty="0" smtClean="0"/>
              <a:t>councilors</a:t>
            </a:r>
            <a:endParaRPr lang="en-US" dirty="0" smtClean="0"/>
          </a:p>
          <a:p>
            <a:r>
              <a:rPr lang="en-US" dirty="0" smtClean="0"/>
              <a:t>30 wards</a:t>
            </a:r>
          </a:p>
          <a:p>
            <a:r>
              <a:rPr lang="en-US" dirty="0" smtClean="0"/>
              <a:t>91 villages</a:t>
            </a:r>
          </a:p>
          <a:p>
            <a:r>
              <a:rPr lang="en-US" dirty="0" smtClean="0"/>
              <a:t>CBD and 7 sections of the townships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709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GGM is one of the five municipalities in </a:t>
            </a:r>
            <a:r>
              <a:rPr lang="en-US" dirty="0" err="1" smtClean="0"/>
              <a:t>mopani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It is located in the far north of </a:t>
            </a:r>
            <a:r>
              <a:rPr lang="en-US" dirty="0" err="1" smtClean="0"/>
              <a:t>limpopo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It borders in the east with KNP and </a:t>
            </a:r>
            <a:r>
              <a:rPr lang="en-US" dirty="0" err="1" smtClean="0"/>
              <a:t>baphalaborwa</a:t>
            </a:r>
            <a:r>
              <a:rPr lang="en-US" dirty="0" smtClean="0"/>
              <a:t> municipality.</a:t>
            </a:r>
          </a:p>
          <a:p>
            <a:pPr marL="0" indent="0">
              <a:buNone/>
            </a:pPr>
            <a:r>
              <a:rPr lang="en-US" dirty="0" smtClean="0"/>
              <a:t>On the west with </a:t>
            </a:r>
            <a:r>
              <a:rPr lang="en-US" dirty="0" err="1"/>
              <a:t>M</a:t>
            </a:r>
            <a:r>
              <a:rPr lang="en-US" dirty="0" err="1" smtClean="0"/>
              <a:t>akhado</a:t>
            </a:r>
            <a:r>
              <a:rPr lang="en-US" dirty="0" smtClean="0"/>
              <a:t> </a:t>
            </a:r>
            <a:r>
              <a:rPr lang="en-US" dirty="0" smtClean="0"/>
              <a:t>and in the north with </a:t>
            </a:r>
            <a:r>
              <a:rPr lang="en-US" dirty="0" err="1"/>
              <a:t>T</a:t>
            </a:r>
            <a:r>
              <a:rPr lang="en-US" dirty="0" err="1" smtClean="0"/>
              <a:t>hulamela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It also shares its borders with </a:t>
            </a:r>
            <a:r>
              <a:rPr lang="en-US" dirty="0"/>
              <a:t>T</a:t>
            </a:r>
            <a:r>
              <a:rPr lang="en-US" dirty="0" smtClean="0"/>
              <a:t>zaneen </a:t>
            </a:r>
            <a:r>
              <a:rPr lang="en-US" dirty="0" smtClean="0"/>
              <a:t>and </a:t>
            </a:r>
            <a:r>
              <a:rPr lang="en-US" dirty="0" err="1"/>
              <a:t>L</a:t>
            </a:r>
            <a:r>
              <a:rPr lang="en-US" dirty="0" err="1" smtClean="0"/>
              <a:t>etaba</a:t>
            </a:r>
            <a:r>
              <a:rPr lang="en-US" dirty="0" smtClean="0"/>
              <a:t> </a:t>
            </a:r>
            <a:r>
              <a:rPr lang="en-US" dirty="0" smtClean="0"/>
              <a:t>on the south.</a:t>
            </a:r>
          </a:p>
        </p:txBody>
      </p:sp>
    </p:spTree>
    <p:extLst>
      <p:ext uri="{BB962C8B-B14F-4D97-AF65-F5344CB8AC3E}">
        <p14:creationId xmlns:p14="http://schemas.microsoft.com/office/powerpoint/2010/main" val="722489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</a:t>
            </a:r>
            <a:r>
              <a:rPr lang="en-US" dirty="0" smtClean="0"/>
              <a:t>plus </a:t>
            </a:r>
            <a:r>
              <a:rPr lang="en-US" dirty="0" smtClean="0"/>
              <a:t>minus 180 km fro </a:t>
            </a:r>
            <a:r>
              <a:rPr lang="en-US" dirty="0" err="1"/>
              <a:t>P</a:t>
            </a:r>
            <a:r>
              <a:rPr lang="en-US" dirty="0" err="1" smtClean="0"/>
              <a:t>olokwane</a:t>
            </a:r>
            <a:endParaRPr lang="en-US" dirty="0" smtClean="0"/>
          </a:p>
          <a:p>
            <a:r>
              <a:rPr lang="en-US" dirty="0" smtClean="0"/>
              <a:t>400km from </a:t>
            </a:r>
            <a:r>
              <a:rPr lang="en-US" dirty="0"/>
              <a:t>P</a:t>
            </a:r>
            <a:r>
              <a:rPr lang="en-US" dirty="0" smtClean="0"/>
              <a:t>retoria </a:t>
            </a:r>
          </a:p>
          <a:p>
            <a:r>
              <a:rPr lang="en-US" dirty="0" smtClean="0"/>
              <a:t>450 km from </a:t>
            </a:r>
            <a:r>
              <a:rPr lang="en-US" dirty="0" err="1"/>
              <a:t>J</a:t>
            </a:r>
            <a:r>
              <a:rPr lang="en-US" dirty="0" err="1" smtClean="0"/>
              <a:t>oburg</a:t>
            </a:r>
            <a:endParaRPr lang="en-US" dirty="0" smtClean="0"/>
          </a:p>
          <a:p>
            <a:r>
              <a:rPr lang="en-US" dirty="0" smtClean="0"/>
              <a:t>30km to </a:t>
            </a:r>
            <a:r>
              <a:rPr lang="en-US" dirty="0"/>
              <a:t>K</a:t>
            </a:r>
            <a:r>
              <a:rPr lang="en-US" dirty="0" smtClean="0"/>
              <a:t>ruger national park via </a:t>
            </a:r>
            <a:r>
              <a:rPr lang="en-US" dirty="0" err="1"/>
              <a:t>S</a:t>
            </a:r>
            <a:r>
              <a:rPr lang="en-US" dirty="0" err="1" smtClean="0"/>
              <a:t>hangoni</a:t>
            </a:r>
            <a:r>
              <a:rPr lang="en-US" dirty="0" smtClean="0"/>
              <a:t> gate.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63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Heritage 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O</a:t>
            </a:r>
            <a:r>
              <a:rPr lang="en-US" dirty="0" smtClean="0"/>
              <a:t>nly one heritage sites has since been declared </a:t>
            </a:r>
            <a:r>
              <a:rPr lang="en-US" dirty="0" err="1"/>
              <a:t>B</a:t>
            </a:r>
            <a:r>
              <a:rPr lang="en-US" dirty="0" err="1" smtClean="0"/>
              <a:t>aleni</a:t>
            </a:r>
            <a:r>
              <a:rPr lang="en-US" dirty="0" smtClean="0"/>
              <a:t>(production of salt and also natural hot spring)</a:t>
            </a:r>
          </a:p>
          <a:p>
            <a:pPr marL="0" indent="0">
              <a:buNone/>
            </a:pPr>
            <a:r>
              <a:rPr lang="en-US" dirty="0" smtClean="0"/>
              <a:t>In addition there is also a statue of the </a:t>
            </a:r>
            <a:r>
              <a:rPr lang="en-US" dirty="0" err="1" smtClean="0"/>
              <a:t>tsonga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hangaan</a:t>
            </a:r>
            <a:r>
              <a:rPr lang="en-US" dirty="0" smtClean="0"/>
              <a:t> people </a:t>
            </a:r>
            <a:r>
              <a:rPr lang="en-US" dirty="0" err="1" smtClean="0"/>
              <a:t>Hosi</a:t>
            </a:r>
            <a:r>
              <a:rPr lang="en-US" dirty="0" smtClean="0"/>
              <a:t> </a:t>
            </a:r>
            <a:r>
              <a:rPr lang="en-US" dirty="0" err="1"/>
              <a:t>N</a:t>
            </a:r>
            <a:r>
              <a:rPr lang="en-US" dirty="0" err="1" smtClean="0"/>
              <a:t>ghunghunyani</a:t>
            </a:r>
            <a:r>
              <a:rPr lang="en-US" dirty="0" smtClean="0"/>
              <a:t> located at </a:t>
            </a:r>
            <a:r>
              <a:rPr lang="en-US" dirty="0"/>
              <a:t>G</a:t>
            </a:r>
            <a:r>
              <a:rPr lang="en-US" dirty="0" smtClean="0"/>
              <a:t>iyani information center.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220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local economy is based on tourism and agriculture</a:t>
            </a:r>
          </a:p>
          <a:p>
            <a:r>
              <a:rPr lang="en-US" dirty="0" smtClean="0"/>
              <a:t>Mining happen at a lesser scale(24 mines are disused)</a:t>
            </a:r>
          </a:p>
          <a:p>
            <a:r>
              <a:rPr lang="en-US" dirty="0" smtClean="0"/>
              <a:t>Agriculture is the backbone of the local economy.</a:t>
            </a:r>
          </a:p>
          <a:p>
            <a:r>
              <a:rPr lang="en-US" dirty="0" smtClean="0"/>
              <a:t>LED strategy is currently under review and will be adopted in </a:t>
            </a:r>
            <a:r>
              <a:rPr lang="en-US" dirty="0" err="1" smtClean="0"/>
              <a:t>june</a:t>
            </a:r>
            <a:r>
              <a:rPr lang="en-US" dirty="0" smtClean="0"/>
              <a:t>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602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Economy </a:t>
            </a:r>
            <a:r>
              <a:rPr lang="en-US" dirty="0" err="1" smtClean="0"/>
              <a:t>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Proximity to KNP is also a competitive advantage for tourism.</a:t>
            </a:r>
          </a:p>
          <a:p>
            <a:r>
              <a:rPr lang="en-US" dirty="0" smtClean="0"/>
              <a:t>Opening of </a:t>
            </a:r>
            <a:r>
              <a:rPr lang="en-US" dirty="0" err="1"/>
              <a:t>S</a:t>
            </a:r>
            <a:r>
              <a:rPr lang="en-US" dirty="0" err="1" smtClean="0"/>
              <a:t>hangoni</a:t>
            </a:r>
            <a:r>
              <a:rPr lang="en-US" dirty="0" smtClean="0"/>
              <a:t> gate will a catalyst to </a:t>
            </a:r>
            <a:r>
              <a:rPr lang="en-US" smtClean="0"/>
              <a:t>economic growth.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79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1605</TotalTime>
  <Words>244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GIYANI </vt:lpstr>
      <vt:lpstr>VISION                               </vt:lpstr>
      <vt:lpstr>DEMOGRAPHICS</vt:lpstr>
      <vt:lpstr>demographic</vt:lpstr>
      <vt:lpstr>Location </vt:lpstr>
      <vt:lpstr>Location cont..</vt:lpstr>
      <vt:lpstr>Heritage sites</vt:lpstr>
      <vt:lpstr>Economy </vt:lpstr>
      <vt:lpstr>Economy cont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Ministerial Sanitation Task Team</dc:title>
  <dc:creator>MaakeT</dc:creator>
  <cp:lastModifiedBy>Mavunda, SS (GGM)</cp:lastModifiedBy>
  <cp:revision>208</cp:revision>
  <cp:lastPrinted>2014-03-19T06:24:02Z</cp:lastPrinted>
  <dcterms:created xsi:type="dcterms:W3CDTF">2011-11-07T19:03:14Z</dcterms:created>
  <dcterms:modified xsi:type="dcterms:W3CDTF">2014-06-25T10:23:43Z</dcterms:modified>
</cp:coreProperties>
</file>