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256" r:id="rId2"/>
    <p:sldId id="294" r:id="rId3"/>
    <p:sldId id="316" r:id="rId4"/>
    <p:sldId id="330" r:id="rId5"/>
    <p:sldId id="341" r:id="rId6"/>
    <p:sldId id="342" r:id="rId7"/>
    <p:sldId id="344" r:id="rId8"/>
    <p:sldId id="360" r:id="rId9"/>
    <p:sldId id="352" r:id="rId10"/>
    <p:sldId id="361" r:id="rId11"/>
    <p:sldId id="353" r:id="rId12"/>
    <p:sldId id="354" r:id="rId13"/>
    <p:sldId id="355" r:id="rId14"/>
    <p:sldId id="356" r:id="rId15"/>
    <p:sldId id="357" r:id="rId16"/>
    <p:sldId id="362" r:id="rId17"/>
    <p:sldId id="366" r:id="rId18"/>
    <p:sldId id="363" r:id="rId19"/>
    <p:sldId id="364" r:id="rId20"/>
    <p:sldId id="365" r:id="rId21"/>
    <p:sldId id="367" r:id="rId22"/>
    <p:sldId id="369" r:id="rId23"/>
    <p:sldId id="374" r:id="rId24"/>
    <p:sldId id="371" r:id="rId25"/>
    <p:sldId id="373" r:id="rId26"/>
    <p:sldId id="314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C099-5F6D-49CA-87EA-A11BC47F5B5B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EB708-CD37-493A-BBF8-A7C231259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0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A4754-7C2A-4D21-830B-9EB47C71A2FC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IDP PROJECTS 2017/18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/>
          </a:bodyPr>
          <a:lstStyle/>
          <a:p>
            <a:r>
              <a:rPr lang="en-ZA" b="1" dirty="0" smtClean="0"/>
              <a:t>IDP PUBLIC PARTICIPATION PROGRAMME.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ELECTRIFICATION(ESKOM).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6641693"/>
              </p:ext>
            </p:extLst>
          </p:nvPr>
        </p:nvGraphicFramePr>
        <p:xfrm>
          <a:off x="457200" y="1524000"/>
          <a:ext cx="8229600" cy="511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PROJECT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LOCATION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FUNDER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ELECTRIFICATION</a:t>
                      </a:r>
                      <a:r>
                        <a:rPr lang="en-ZA" sz="1600" baseline="0" dirty="0" smtClean="0"/>
                        <a:t> OF 54 HH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RIVALA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ELECTRIFICATION OF  108 HH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THOMO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ELECTRIFICATION OF 38 HH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NKOMO</a:t>
                      </a:r>
                      <a:r>
                        <a:rPr lang="en-ZA" sz="1600" baseline="0" dirty="0" smtClean="0"/>
                        <a:t> 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ELECTRIFICATION OF 795</a:t>
                      </a:r>
                      <a:r>
                        <a:rPr lang="en-ZA" sz="1600" baseline="0" dirty="0" smtClean="0"/>
                        <a:t> UNITS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GREATER</a:t>
                      </a:r>
                      <a:r>
                        <a:rPr lang="en-ZA" sz="1600" baseline="0" dirty="0" smtClean="0"/>
                        <a:t> GIYANI INFILLS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ELECTRIFICATION OF 110</a:t>
                      </a:r>
                      <a:r>
                        <a:rPr lang="en-ZA" sz="1600" baseline="0" dirty="0" smtClean="0"/>
                        <a:t> HH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XIVULANI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ELECTRIFICATION OF 751 HH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HOMU</a:t>
                      </a:r>
                      <a:r>
                        <a:rPr lang="en-ZA" sz="1600" baseline="0" dirty="0" smtClean="0"/>
                        <a:t> 14C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ELECTRIFICATION</a:t>
                      </a:r>
                      <a:r>
                        <a:rPr lang="en-ZA" sz="1600" baseline="0" dirty="0" smtClean="0"/>
                        <a:t> OF 90 HH 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MUYEXE</a:t>
                      </a:r>
                    </a:p>
                    <a:p>
                      <a:endParaRPr lang="en-ZA" sz="1600" dirty="0" smtClean="0"/>
                    </a:p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ELECTRIFICATION OF 53 HH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SKHUNYANI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028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LEDET.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2614151"/>
              </p:ext>
            </p:extLst>
          </p:nvPr>
        </p:nvGraphicFramePr>
        <p:xfrm>
          <a:off x="457200" y="15240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PROJECT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LOCATION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FUNDER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Accommodation and Tourism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Giyani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LEDET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Vuhehli</a:t>
                      </a:r>
                      <a:r>
                        <a:rPr lang="en-ZA" sz="1600" dirty="0" smtClean="0"/>
                        <a:t> Cash and Carry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Vuhehli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LEDET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Greenest</a:t>
                      </a:r>
                      <a:r>
                        <a:rPr lang="en-ZA" sz="1600" baseline="0" dirty="0" smtClean="0"/>
                        <a:t> Municipality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Giyani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LEDET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Environmental Awareness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Giyani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LEDET</a:t>
                      </a:r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2958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EDUCATION.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3268836"/>
              </p:ext>
            </p:extLst>
          </p:nvPr>
        </p:nvGraphicFramePr>
        <p:xfrm>
          <a:off x="457200" y="1524000"/>
          <a:ext cx="8229600" cy="401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PROJECT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LOCATION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FUNDER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Upgrade</a:t>
                      </a:r>
                      <a:r>
                        <a:rPr lang="en-ZA" sz="1600" baseline="0" dirty="0" smtClean="0"/>
                        <a:t> and addition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Upgrade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Anderson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Ndhengeza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Bvuma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Loloka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Chameti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Mushiyani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Famanda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Siyandhani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Gawula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Gawula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454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Hanyani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err="1" smtClean="0"/>
                        <a:t>Thomo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Thomo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Hasani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err="1" smtClean="0"/>
                        <a:t>Mninginisi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Mninginisi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Hatshama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Makosha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34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EDUCATION.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436576"/>
              </p:ext>
            </p:extLst>
          </p:nvPr>
        </p:nvGraphicFramePr>
        <p:xfrm>
          <a:off x="457200" y="15240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PROJECT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LOCATION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FUNDER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Hola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err="1" smtClean="0"/>
                        <a:t>Pondo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Bode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Khakhala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Khakhala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Khomisani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Dzingidzing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Mk </a:t>
                      </a:r>
                      <a:r>
                        <a:rPr lang="en-ZA" sz="1600" dirty="0" err="1" smtClean="0"/>
                        <a:t>Khambani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Ngove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Mahumani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Nkomo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Maphusha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Shawela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Mbangazheki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Xikukwani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Manghezi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Nsavulani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Ndzalama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Giyani D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Nghalalume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Jim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Nghilazi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Guwela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078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EDUCATION.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549028"/>
              </p:ext>
            </p:extLst>
          </p:nvPr>
        </p:nvGraphicFramePr>
        <p:xfrm>
          <a:off x="457200" y="15240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PROJECT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LOCATION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FUNDER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Nkomo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err="1" smtClean="0"/>
                        <a:t>Maboko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Nkomo</a:t>
                      </a:r>
                      <a:r>
                        <a:rPr lang="en-ZA" sz="1600" dirty="0" smtClean="0"/>
                        <a:t> 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Nkomo</a:t>
                      </a:r>
                      <a:r>
                        <a:rPr lang="en-ZA" sz="1600" dirty="0" smtClean="0"/>
                        <a:t> Primary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Nkomo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Nyiko</a:t>
                      </a:r>
                      <a:r>
                        <a:rPr lang="en-ZA" sz="1600" baseline="0" dirty="0" smtClean="0"/>
                        <a:t> 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Mbaula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Pfunanani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Giyani</a:t>
                      </a:r>
                      <a:r>
                        <a:rPr lang="en-ZA" sz="1600" baseline="0" dirty="0" smtClean="0"/>
                        <a:t> 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Pfuxetani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Mavalani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Phayizhani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Maphata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Ritlhavile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Giyani</a:t>
                      </a:r>
                      <a:r>
                        <a:rPr lang="en-ZA" sz="1600" baseline="0" dirty="0" smtClean="0"/>
                        <a:t> 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Solani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Gawula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Tshembani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N’wadzekudzeku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Ukuthula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Mageva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 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Baleni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Shawela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DOE</a:t>
                      </a:r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329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HEALTH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284610"/>
              </p:ext>
            </p:extLst>
          </p:nvPr>
        </p:nvGraphicFramePr>
        <p:xfrm>
          <a:off x="457200" y="1524000"/>
          <a:ext cx="8229600" cy="264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PROJECT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LOCATION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FUNDER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Refurbishment of </a:t>
                      </a:r>
                      <a:r>
                        <a:rPr lang="en-ZA" sz="1600" dirty="0" err="1" smtClean="0"/>
                        <a:t>Evuxakeni</a:t>
                      </a:r>
                      <a:r>
                        <a:rPr lang="en-ZA" sz="1600" baseline="0" dirty="0" smtClean="0"/>
                        <a:t> hosp.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Giyani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DOH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Refurbishment of Giyani Nursing College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Giyani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DOH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Mninginisi</a:t>
                      </a:r>
                      <a:r>
                        <a:rPr lang="en-ZA" sz="1600" dirty="0" smtClean="0"/>
                        <a:t> B3</a:t>
                      </a:r>
                      <a:r>
                        <a:rPr lang="en-ZA" sz="1600" baseline="0" dirty="0" smtClean="0"/>
                        <a:t> Clinic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Mninginisi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DOH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410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DRDLR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2548957"/>
              </p:ext>
            </p:extLst>
          </p:nvPr>
        </p:nvGraphicFramePr>
        <p:xfrm>
          <a:off x="457200" y="1219200"/>
          <a:ext cx="8229600" cy="576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PROJECT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LOCATION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FUNDER</a:t>
                      </a:r>
                      <a:endParaRPr lang="en-ZA" sz="1600" dirty="0"/>
                    </a:p>
                  </a:txBody>
                  <a:tcPr/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Ahi tirheni CO-OP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DRDLR</a:t>
                      </a:r>
                      <a:endParaRPr lang="en-ZA" sz="1600" dirty="0"/>
                    </a:p>
                  </a:txBody>
                  <a:tcPr/>
                </a:tc>
              </a:tr>
              <a:tr h="28448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Muyexe</a:t>
                      </a:r>
                      <a:r>
                        <a:rPr lang="en-ZA" sz="1600" dirty="0" smtClean="0"/>
                        <a:t> arts</a:t>
                      </a:r>
                      <a:r>
                        <a:rPr lang="en-ZA" sz="1600" baseline="0" dirty="0" smtClean="0"/>
                        <a:t> and craft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Muyexe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DRDLR</a:t>
                      </a:r>
                      <a:endParaRPr lang="en-ZA" sz="1600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Homu</a:t>
                      </a:r>
                      <a:r>
                        <a:rPr lang="en-ZA" sz="1600" dirty="0" smtClean="0"/>
                        <a:t> irrigation scheme(irrigation system)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Homu</a:t>
                      </a:r>
                      <a:r>
                        <a:rPr lang="en-ZA" sz="1600" baseline="0" dirty="0" smtClean="0"/>
                        <a:t> 14a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DRDLR</a:t>
                      </a:r>
                      <a:endParaRPr lang="en-ZA" sz="1600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Bend</a:t>
                      </a:r>
                      <a:r>
                        <a:rPr lang="en-ZA" sz="1600" baseline="0" dirty="0" smtClean="0"/>
                        <a:t> irrigation scheme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Bend scheme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DRDLR</a:t>
                      </a:r>
                      <a:endParaRPr lang="en-ZA" sz="16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Mahumani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Nkomo</a:t>
                      </a:r>
                      <a:r>
                        <a:rPr lang="en-ZA" sz="1600" dirty="0" smtClean="0"/>
                        <a:t> village 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DRDLR</a:t>
                      </a:r>
                      <a:endParaRPr lang="en-ZA" sz="1600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Xilovola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err="1" smtClean="0"/>
                        <a:t>Hlaneki</a:t>
                      </a:r>
                      <a:r>
                        <a:rPr lang="en-ZA" sz="1600" dirty="0" smtClean="0"/>
                        <a:t> agricultural co-op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Hlaneki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DRDLR</a:t>
                      </a:r>
                      <a:endParaRPr lang="en-ZA" sz="1600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Paving of </a:t>
                      </a:r>
                      <a:r>
                        <a:rPr lang="en-ZA" sz="1600" dirty="0" err="1" smtClean="0"/>
                        <a:t>muyexe</a:t>
                      </a:r>
                      <a:r>
                        <a:rPr lang="en-ZA" sz="1600" dirty="0" smtClean="0"/>
                        <a:t> internal streets 8,5KM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Muyexe</a:t>
                      </a:r>
                      <a:r>
                        <a:rPr lang="en-ZA" sz="1600" dirty="0" smtClean="0"/>
                        <a:t> 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DRDLR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Paving of </a:t>
                      </a:r>
                      <a:r>
                        <a:rPr lang="en-ZA" sz="1600" dirty="0" err="1" smtClean="0"/>
                        <a:t>Gonono</a:t>
                      </a:r>
                      <a:r>
                        <a:rPr lang="en-ZA" sz="1600" baseline="0" dirty="0" smtClean="0"/>
                        <a:t> internal street 8,6KM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Gonono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DRDLR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Paving of </a:t>
                      </a:r>
                      <a:r>
                        <a:rPr lang="en-ZA" sz="1600" dirty="0" err="1" smtClean="0"/>
                        <a:t>Dingamazi</a:t>
                      </a:r>
                      <a:r>
                        <a:rPr lang="en-ZA" sz="1600" dirty="0" smtClean="0"/>
                        <a:t> internal streets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Dingamanzi</a:t>
                      </a:r>
                      <a:r>
                        <a:rPr lang="en-ZA" sz="1600" dirty="0" smtClean="0"/>
                        <a:t> 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DRDLR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Gonono</a:t>
                      </a:r>
                      <a:r>
                        <a:rPr lang="en-ZA" sz="1600" dirty="0" smtClean="0"/>
                        <a:t> construction of 20 houses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Gonono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DRDLR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Thomo</a:t>
                      </a:r>
                      <a:r>
                        <a:rPr lang="en-ZA" sz="1600" dirty="0" smtClean="0"/>
                        <a:t> heritage park construction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Thomo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DRDLR</a:t>
                      </a:r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950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DRDLR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514306"/>
              </p:ext>
            </p:extLst>
          </p:nvPr>
        </p:nvGraphicFramePr>
        <p:xfrm>
          <a:off x="457200" y="1219200"/>
          <a:ext cx="8229600" cy="104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PROJECT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LOCATION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FUNDER</a:t>
                      </a:r>
                      <a:endParaRPr lang="en-ZA" sz="1600" dirty="0"/>
                    </a:p>
                  </a:txBody>
                  <a:tcPr/>
                </a:tc>
              </a:tr>
              <a:tr h="23876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Vurhonga</a:t>
                      </a:r>
                      <a:r>
                        <a:rPr lang="en-ZA" sz="1600" baseline="0" dirty="0" smtClean="0"/>
                        <a:t> construction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Gonono</a:t>
                      </a:r>
                      <a:r>
                        <a:rPr lang="en-ZA" sz="1600" dirty="0" smtClean="0"/>
                        <a:t> 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DRDLR</a:t>
                      </a:r>
                      <a:endParaRPr lang="en-ZA" sz="1600" dirty="0"/>
                    </a:p>
                  </a:txBody>
                  <a:tcPr/>
                </a:tc>
              </a:tr>
              <a:tr h="28448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DRDLR</a:t>
                      </a:r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4264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DPWRI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65178"/>
              </p:ext>
            </p:extLst>
          </p:nvPr>
        </p:nvGraphicFramePr>
        <p:xfrm>
          <a:off x="457200" y="1524000"/>
          <a:ext cx="8229600" cy="474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PROJECT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LOCATION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FUNDER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Refurbishment</a:t>
                      </a:r>
                      <a:r>
                        <a:rPr lang="en-ZA" sz="1600" baseline="0" dirty="0" smtClean="0"/>
                        <a:t> of Giyani government Complex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Giyani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DPWRI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Routine</a:t>
                      </a:r>
                      <a:r>
                        <a:rPr lang="en-ZA" sz="1600" baseline="0" dirty="0" smtClean="0"/>
                        <a:t> </a:t>
                      </a:r>
                      <a:r>
                        <a:rPr lang="en-ZA" sz="1600" baseline="0" dirty="0" err="1" smtClean="0"/>
                        <a:t>maintainance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Giyani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DPWRI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Babangu</a:t>
                      </a:r>
                      <a:r>
                        <a:rPr lang="en-ZA" sz="1600" dirty="0" smtClean="0"/>
                        <a:t> to </a:t>
                      </a:r>
                      <a:r>
                        <a:rPr lang="en-ZA" sz="1600" dirty="0" err="1" smtClean="0"/>
                        <a:t>Maphalle</a:t>
                      </a:r>
                      <a:r>
                        <a:rPr lang="en-ZA" sz="1600" dirty="0" smtClean="0"/>
                        <a:t> road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Babangu,noblehoek,shimausa</a:t>
                      </a:r>
                      <a:r>
                        <a:rPr lang="en-ZA" sz="1600" baseline="0" dirty="0" smtClean="0"/>
                        <a:t> ,</a:t>
                      </a:r>
                      <a:r>
                        <a:rPr lang="en-ZA" sz="1600" baseline="0" dirty="0" err="1" smtClean="0"/>
                        <a:t>Ndengeza</a:t>
                      </a:r>
                      <a:r>
                        <a:rPr lang="en-ZA" sz="1600" baseline="0" dirty="0" smtClean="0"/>
                        <a:t> and </a:t>
                      </a:r>
                      <a:r>
                        <a:rPr lang="en-ZA" sz="1600" baseline="0" dirty="0" err="1" smtClean="0"/>
                        <a:t>Blinkwater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DPWRI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Muyexe</a:t>
                      </a:r>
                      <a:r>
                        <a:rPr lang="en-ZA" sz="1600" dirty="0" smtClean="0"/>
                        <a:t> road D3641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Muyexe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DPWRI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Road 3641 </a:t>
                      </a:r>
                      <a:r>
                        <a:rPr lang="en-ZA" sz="1600" dirty="0" err="1" smtClean="0"/>
                        <a:t>shangoni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mninginisi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DPWRI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Thomo</a:t>
                      </a:r>
                      <a:r>
                        <a:rPr lang="en-ZA" sz="1600" dirty="0" smtClean="0"/>
                        <a:t> to </a:t>
                      </a:r>
                      <a:r>
                        <a:rPr lang="en-ZA" sz="1600" dirty="0" err="1" smtClean="0"/>
                        <a:t>Hlomela</a:t>
                      </a:r>
                      <a:r>
                        <a:rPr lang="en-ZA" sz="1600" dirty="0" smtClean="0"/>
                        <a:t> road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Thomo,khakhala,gawula,mahlathi,ndindani</a:t>
                      </a:r>
                      <a:r>
                        <a:rPr lang="en-ZA" sz="1600" dirty="0" smtClean="0"/>
                        <a:t> and</a:t>
                      </a:r>
                      <a:r>
                        <a:rPr lang="en-ZA" sz="1600" baseline="0" dirty="0" smtClean="0"/>
                        <a:t> </a:t>
                      </a:r>
                      <a:r>
                        <a:rPr lang="en-ZA" sz="1600" baseline="0" dirty="0" err="1" smtClean="0"/>
                        <a:t>hlomela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DPWRI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Mageva</a:t>
                      </a:r>
                      <a:r>
                        <a:rPr lang="en-ZA" sz="1600" dirty="0" smtClean="0"/>
                        <a:t> to </a:t>
                      </a:r>
                      <a:r>
                        <a:rPr lang="en-ZA" sz="1600" dirty="0" err="1" smtClean="0"/>
                        <a:t>Makhuva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Mageva</a:t>
                      </a:r>
                      <a:r>
                        <a:rPr lang="en-ZA" sz="1600" dirty="0" smtClean="0"/>
                        <a:t> to </a:t>
                      </a:r>
                      <a:r>
                        <a:rPr lang="en-ZA" sz="1600" dirty="0" err="1" smtClean="0"/>
                        <a:t>Makhuva</a:t>
                      </a:r>
                      <a:endParaRPr lang="en-ZA" sz="1600" dirty="0" smtClean="0"/>
                    </a:p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DPWR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Flood damage repairs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GGM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DPWRI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Flood</a:t>
                      </a:r>
                      <a:r>
                        <a:rPr lang="en-ZA" sz="1600" baseline="0" dirty="0" smtClean="0"/>
                        <a:t> damage repairs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Mphakani,zava,khaxani</a:t>
                      </a:r>
                      <a:r>
                        <a:rPr lang="en-ZA" sz="1600" baseline="0" dirty="0" smtClean="0"/>
                        <a:t> to </a:t>
                      </a:r>
                      <a:r>
                        <a:rPr lang="en-ZA" sz="1600" baseline="0" dirty="0" err="1" smtClean="0"/>
                        <a:t>xitlakati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DPWRI</a:t>
                      </a:r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334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DSAC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659514"/>
              </p:ext>
            </p:extLst>
          </p:nvPr>
        </p:nvGraphicFramePr>
        <p:xfrm>
          <a:off x="457200" y="1524000"/>
          <a:ext cx="8229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PROJECT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LOCATION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FUNDER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Construction of </a:t>
                      </a:r>
                      <a:r>
                        <a:rPr lang="en-ZA" sz="1600" dirty="0" err="1" smtClean="0"/>
                        <a:t>Mavalani</a:t>
                      </a:r>
                      <a:r>
                        <a:rPr lang="en-ZA" sz="1600" dirty="0" smtClean="0"/>
                        <a:t> Library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Mavalani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DSAC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Nkurhi</a:t>
                      </a:r>
                      <a:r>
                        <a:rPr lang="en-ZA" sz="1600" baseline="0" dirty="0" smtClean="0"/>
                        <a:t> </a:t>
                      </a:r>
                      <a:r>
                        <a:rPr lang="en-ZA" sz="1600" baseline="0" dirty="0" err="1" smtClean="0"/>
                        <a:t>Zamani</a:t>
                      </a:r>
                      <a:r>
                        <a:rPr lang="en-ZA" sz="1600" baseline="0" dirty="0" smtClean="0"/>
                        <a:t> library construction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Nkurhi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DSAC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57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MAYORS </a:t>
            </a:r>
            <a:r>
              <a:rPr lang="en-ZA" dirty="0" err="1" smtClean="0"/>
              <a:t>OFFiCE</a:t>
            </a:r>
            <a:r>
              <a:rPr lang="en-ZA" dirty="0" smtClean="0"/>
              <a:t>			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2005026"/>
              </p:ext>
            </p:extLst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PROJECT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Location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BUDGET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Mayors</a:t>
                      </a:r>
                      <a:r>
                        <a:rPr lang="en-ZA" baseline="0" dirty="0" smtClean="0"/>
                        <a:t> tournament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GGM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R300</a:t>
                      </a:r>
                      <a:r>
                        <a:rPr lang="en-ZA" baseline="0" dirty="0" smtClean="0"/>
                        <a:t> 000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Youth support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GGM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R150 000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Disability support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GGM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R200 000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Old age</a:t>
                      </a:r>
                      <a:r>
                        <a:rPr lang="en-ZA" baseline="0" dirty="0" smtClean="0"/>
                        <a:t> support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GGM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R150 000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Gender support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GGM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R200</a:t>
                      </a:r>
                      <a:r>
                        <a:rPr lang="en-ZA" baseline="0" dirty="0" smtClean="0"/>
                        <a:t> 000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Traditional</a:t>
                      </a:r>
                      <a:r>
                        <a:rPr lang="en-ZA" baseline="0" dirty="0" smtClean="0"/>
                        <a:t> support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GGM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R150 000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HIV/AIDS</a:t>
                      </a:r>
                      <a:r>
                        <a:rPr lang="en-ZA" baseline="0" dirty="0" smtClean="0"/>
                        <a:t> SUPPORT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GGM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R200 000.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FBE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GGM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 8,2M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165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DWS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727274"/>
              </p:ext>
            </p:extLst>
          </p:nvPr>
        </p:nvGraphicFramePr>
        <p:xfrm>
          <a:off x="457200" y="1524000"/>
          <a:ext cx="8229600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PROJECT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LOCATION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FUNDER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Construction of Pipeline</a:t>
                      </a:r>
                      <a:r>
                        <a:rPr lang="en-ZA" sz="1600" baseline="0" dirty="0" smtClean="0"/>
                        <a:t> from </a:t>
                      </a:r>
                      <a:r>
                        <a:rPr lang="en-ZA" sz="1600" baseline="0" dirty="0" err="1" smtClean="0"/>
                        <a:t>Nandoni</a:t>
                      </a:r>
                      <a:r>
                        <a:rPr lang="en-ZA" sz="1600" baseline="0" dirty="0" smtClean="0"/>
                        <a:t> to </a:t>
                      </a:r>
                      <a:r>
                        <a:rPr lang="en-ZA" sz="1600" baseline="0" dirty="0" err="1" smtClean="0"/>
                        <a:t>Nsami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Giyani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DWS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473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MDM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014082"/>
              </p:ext>
            </p:extLst>
          </p:nvPr>
        </p:nvGraphicFramePr>
        <p:xfrm>
          <a:off x="457200" y="1524000"/>
          <a:ext cx="8229600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PROJECT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LOCATION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FUNDER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Makhuva</a:t>
                      </a:r>
                      <a:r>
                        <a:rPr lang="en-ZA" sz="1600" dirty="0" smtClean="0"/>
                        <a:t> water reticulation network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Makhuva</a:t>
                      </a:r>
                      <a:r>
                        <a:rPr lang="en-ZA" sz="1600" dirty="0" smtClean="0"/>
                        <a:t> 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MDM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Mbaula</a:t>
                      </a:r>
                      <a:r>
                        <a:rPr lang="en-ZA" sz="1600" dirty="0" smtClean="0"/>
                        <a:t> water reticulation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Mbaula</a:t>
                      </a:r>
                      <a:r>
                        <a:rPr lang="en-ZA" sz="1600" dirty="0" smtClean="0"/>
                        <a:t> 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MDM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Homu</a:t>
                      </a:r>
                      <a:r>
                        <a:rPr lang="en-ZA" sz="1600" dirty="0" smtClean="0"/>
                        <a:t> south water reticulation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Homu</a:t>
                      </a:r>
                      <a:r>
                        <a:rPr lang="en-ZA" sz="1600" dirty="0" smtClean="0"/>
                        <a:t> south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MDM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Mbhedle</a:t>
                      </a:r>
                      <a:r>
                        <a:rPr lang="en-ZA" sz="1600" baseline="0" dirty="0" smtClean="0"/>
                        <a:t> water reticulation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Mbhendle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MDM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Upgrading of Giyani fire station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Giyani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MDM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Support for </a:t>
                      </a:r>
                      <a:r>
                        <a:rPr lang="en-ZA" sz="1600" dirty="0" err="1" smtClean="0"/>
                        <a:t>Munghana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err="1" smtClean="0"/>
                        <a:t>lonene</a:t>
                      </a:r>
                      <a:r>
                        <a:rPr lang="en-ZA" sz="1600" baseline="0" dirty="0" smtClean="0"/>
                        <a:t> music awards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Giyani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MDM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Provision of Municipal health services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GGM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MDM</a:t>
                      </a:r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9897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DEPT. OF SMALL BUSINESS DEV.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516458"/>
              </p:ext>
            </p:extLst>
          </p:nvPr>
        </p:nvGraphicFramePr>
        <p:xfrm>
          <a:off x="457200" y="1524000"/>
          <a:ext cx="8229600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PROJECT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LOCATION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FUNDER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Mlunghisi</a:t>
                      </a:r>
                      <a:r>
                        <a:rPr lang="en-ZA" sz="1600" baseline="0" dirty="0" smtClean="0"/>
                        <a:t> Agricultural Project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Mninginisi</a:t>
                      </a:r>
                      <a:r>
                        <a:rPr lang="en-ZA" sz="1600" dirty="0" smtClean="0"/>
                        <a:t> B2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DSBD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Pfukani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err="1" smtClean="0"/>
                        <a:t>Magaza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Siyandhani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DSBD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Hihleketile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err="1" smtClean="0"/>
                        <a:t>Paultry</a:t>
                      </a:r>
                      <a:r>
                        <a:rPr lang="en-ZA" sz="1600" baseline="0" dirty="0" smtClean="0"/>
                        <a:t> Farming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Mbawula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DSBD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Nhlalala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Dzingidzingi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DSBD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Ahitirheni</a:t>
                      </a:r>
                      <a:r>
                        <a:rPr lang="en-ZA" sz="1600" baseline="0" dirty="0" smtClean="0"/>
                        <a:t> </a:t>
                      </a:r>
                      <a:r>
                        <a:rPr lang="en-ZA" sz="1600" baseline="0" dirty="0" err="1" smtClean="0"/>
                        <a:t>Hinkwene</a:t>
                      </a:r>
                      <a:r>
                        <a:rPr lang="en-ZA" sz="1600" baseline="0" dirty="0" smtClean="0"/>
                        <a:t> Agricultural 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Dingamanzi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DSBD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Hluvukani</a:t>
                      </a:r>
                      <a:r>
                        <a:rPr lang="en-ZA" sz="1600" dirty="0" smtClean="0"/>
                        <a:t> </a:t>
                      </a:r>
                      <a:r>
                        <a:rPr lang="en-ZA" sz="1600" dirty="0" err="1" smtClean="0"/>
                        <a:t>Noblehoek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Noblehoek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DSBD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Hitaswikota</a:t>
                      </a:r>
                      <a:r>
                        <a:rPr lang="en-ZA" sz="1600" dirty="0" smtClean="0"/>
                        <a:t> Multi-purpose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Gyiani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DSBD</a:t>
                      </a:r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063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SOCIAL DEVELOPMENT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058761"/>
              </p:ext>
            </p:extLst>
          </p:nvPr>
        </p:nvGraphicFramePr>
        <p:xfrm>
          <a:off x="457200" y="152400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PROJECT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LOCATION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FUNDER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Gawula</a:t>
                      </a:r>
                      <a:r>
                        <a:rPr lang="en-ZA" sz="1600" dirty="0" smtClean="0"/>
                        <a:t> One Stop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Gawula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Social Development</a:t>
                      </a:r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775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MUNICIPAL WIDE PRIORITIES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976360"/>
              </p:ext>
            </p:extLst>
          </p:nvPr>
        </p:nvGraphicFramePr>
        <p:xfrm>
          <a:off x="457200" y="1524000"/>
          <a:ext cx="8229600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1. Water  and Sanitation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8. Clinics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2. Upgrading of Roads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9. Sports Centres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3. RDP Houses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 startAt="10"/>
                      </a:pPr>
                      <a:r>
                        <a:rPr lang="en-ZA" sz="1600" baseline="0" dirty="0" smtClean="0"/>
                        <a:t>Schools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4. Upgrading of Cemeteries 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11. </a:t>
                      </a:r>
                      <a:r>
                        <a:rPr lang="en-ZA" sz="1600" baseline="0" dirty="0" smtClean="0"/>
                        <a:t> ECD’s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5. Culvert Bridges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12. Demarcation of sites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6.</a:t>
                      </a:r>
                      <a:r>
                        <a:rPr lang="en-ZA" sz="1600" baseline="0" dirty="0" smtClean="0"/>
                        <a:t> Electrification of Extensions and Apollo Lights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13.</a:t>
                      </a:r>
                      <a:r>
                        <a:rPr lang="en-ZA" sz="1600" baseline="0" dirty="0" smtClean="0"/>
                        <a:t> Libraries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7.  Community</a:t>
                      </a:r>
                      <a:r>
                        <a:rPr lang="en-ZA" sz="1600" baseline="0" dirty="0" smtClean="0"/>
                        <a:t> Halls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14. Blading of Internal Streets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0259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BUDGET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489225"/>
              </p:ext>
            </p:extLst>
          </p:nvPr>
        </p:nvGraphicFramePr>
        <p:xfrm>
          <a:off x="1752600" y="1295400"/>
          <a:ext cx="5486400" cy="462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</a:tblGrid>
              <a:tr h="304800"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1. Capital Projects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R108 m 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2. Capital Acquisition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R4.3m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3. Employees</a:t>
                      </a:r>
                      <a:r>
                        <a:rPr lang="en-ZA" sz="1600" baseline="0" dirty="0" smtClean="0"/>
                        <a:t> Related Costs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ZA" sz="1600" dirty="0" smtClean="0"/>
                        <a:t>R133 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4.  </a:t>
                      </a:r>
                      <a:r>
                        <a:rPr lang="en-ZA" sz="1600" dirty="0" err="1" smtClean="0"/>
                        <a:t>Renumeration</a:t>
                      </a:r>
                      <a:r>
                        <a:rPr lang="en-ZA" sz="1600" baseline="0" dirty="0" smtClean="0"/>
                        <a:t> of Councillors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R20m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5. Programs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R21m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6.  Repairs and maintenance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R19.8m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7.  General Expenses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R60m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FUNDED AS FOLLOWS: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Grants and subsidies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R323 193 000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Municipal Own Revenue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R46.1m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TOTAL BUDGET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R369</a:t>
                      </a:r>
                      <a:r>
                        <a:rPr lang="en-ZA" sz="1600" baseline="0" dirty="0" smtClean="0"/>
                        <a:t> 336 970</a:t>
                      </a:r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31330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CONCLUSION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These are the projects aimed at improving the lives of the Giyani Community in the 2017/18 financial year and two outer years MTERF. They have been funded by the Greater Giyani Municipality,MDM and other sector departments.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59589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ROADS PROJECTS		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107955"/>
              </p:ext>
            </p:extLst>
          </p:nvPr>
        </p:nvGraphicFramePr>
        <p:xfrm>
          <a:off x="457200" y="1600200"/>
          <a:ext cx="8229600" cy="532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PROJECT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Location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BUDGET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Bode</a:t>
                      </a:r>
                      <a:r>
                        <a:rPr lang="en-ZA" baseline="0" dirty="0" smtClean="0"/>
                        <a:t> paving internal streets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Bode ward 7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R13m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Section E Upgrading of road from gravel to tar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Section E (Ward</a:t>
                      </a:r>
                      <a:r>
                        <a:rPr lang="en-ZA" baseline="0" dirty="0" smtClean="0"/>
                        <a:t> 11)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R1m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Upgrading of road from </a:t>
                      </a:r>
                      <a:r>
                        <a:rPr lang="en-ZA" dirty="0" err="1" smtClean="0"/>
                        <a:t>Homu</a:t>
                      </a:r>
                      <a:r>
                        <a:rPr lang="en-ZA" dirty="0" smtClean="0"/>
                        <a:t> B to </a:t>
                      </a:r>
                      <a:r>
                        <a:rPr lang="en-ZA" dirty="0" err="1" smtClean="0"/>
                        <a:t>Homu</a:t>
                      </a:r>
                      <a:r>
                        <a:rPr lang="en-ZA" baseline="0" dirty="0" smtClean="0"/>
                        <a:t> A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Homu</a:t>
                      </a:r>
                      <a:r>
                        <a:rPr lang="en-ZA" dirty="0" smtClean="0"/>
                        <a:t> A ward 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R500 000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Upgrading of road </a:t>
                      </a:r>
                      <a:r>
                        <a:rPr lang="en-ZA" dirty="0" err="1" smtClean="0"/>
                        <a:t>Makosha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Makosha</a:t>
                      </a:r>
                      <a:r>
                        <a:rPr lang="en-ZA" dirty="0" smtClean="0"/>
                        <a:t> ward 14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R500</a:t>
                      </a:r>
                      <a:r>
                        <a:rPr lang="en-ZA" baseline="0" dirty="0" smtClean="0"/>
                        <a:t> 000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Mbaula</a:t>
                      </a:r>
                      <a:r>
                        <a:rPr lang="en-ZA" dirty="0" smtClean="0"/>
                        <a:t> upgrading from gravel to tar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Mbaula</a:t>
                      </a:r>
                      <a:r>
                        <a:rPr lang="en-ZA" dirty="0" smtClean="0"/>
                        <a:t> ward 29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R20M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Giyani section</a:t>
                      </a:r>
                      <a:r>
                        <a:rPr lang="en-ZA" baseline="0" dirty="0" smtClean="0"/>
                        <a:t> F phase 3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Section F ward 13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R6,25M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Giyani section F phase 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Sec F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 1M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Development of road and</a:t>
                      </a:r>
                      <a:r>
                        <a:rPr lang="en-ZA" baseline="0" dirty="0" smtClean="0"/>
                        <a:t> stormwater plan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GGM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R1,M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Nkhensani</a:t>
                      </a:r>
                      <a:r>
                        <a:rPr lang="en-ZA" dirty="0" smtClean="0"/>
                        <a:t> access road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GGM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R2M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816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GGM PROJECTS	/INEG		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8631732"/>
              </p:ext>
            </p:extLst>
          </p:nvPr>
        </p:nvGraphicFramePr>
        <p:xfrm>
          <a:off x="533400" y="381000"/>
          <a:ext cx="8229600" cy="771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PROJECT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Location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BUDGET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Electrification of</a:t>
                      </a:r>
                      <a:r>
                        <a:rPr lang="en-ZA" baseline="0" dirty="0" smtClean="0"/>
                        <a:t> extension 225 HH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Vuhehli,ndindani,gawula,nwakhuwani,Mahlathi</a:t>
                      </a:r>
                      <a:r>
                        <a:rPr lang="en-ZA" dirty="0" smtClean="0"/>
                        <a:t> and </a:t>
                      </a:r>
                      <a:r>
                        <a:rPr lang="en-ZA" dirty="0" err="1" smtClean="0"/>
                        <a:t>Ntshuxi</a:t>
                      </a:r>
                      <a:r>
                        <a:rPr lang="en-ZA" baseline="0" dirty="0" smtClean="0"/>
                        <a:t> villages.ward,3,31,18,19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R7,88M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Electrification of  </a:t>
                      </a:r>
                      <a:r>
                        <a:rPr lang="en-ZA" dirty="0" err="1" smtClean="0"/>
                        <a:t>of</a:t>
                      </a:r>
                      <a:r>
                        <a:rPr lang="en-ZA" dirty="0" smtClean="0"/>
                        <a:t> extensions 450 HH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Nwamankena</a:t>
                      </a:r>
                      <a:r>
                        <a:rPr lang="en-ZA" dirty="0" smtClean="0"/>
                        <a:t> and </a:t>
                      </a:r>
                      <a:r>
                        <a:rPr lang="en-ZA" dirty="0" err="1" smtClean="0"/>
                        <a:t>Dingamazi</a:t>
                      </a:r>
                      <a:r>
                        <a:rPr lang="en-ZA" dirty="0" smtClean="0"/>
                        <a:t> ward 4</a:t>
                      </a:r>
                      <a:r>
                        <a:rPr lang="en-ZA" baseline="0" dirty="0" smtClean="0"/>
                        <a:t> </a:t>
                      </a:r>
                      <a:r>
                        <a:rPr lang="en-ZA" dirty="0" smtClean="0"/>
                        <a:t>and 8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R2,6M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ENERGISING OF HIGHMASTS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GGM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R1,5M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Electrification of extensions 1082</a:t>
                      </a:r>
                      <a:r>
                        <a:rPr lang="en-ZA" baseline="0" dirty="0" smtClean="0"/>
                        <a:t> HH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Mbaula,muxiyani,kheyi,xitlakati,mzilela</a:t>
                      </a:r>
                      <a:r>
                        <a:rPr lang="en-ZA" baseline="0" dirty="0" smtClean="0"/>
                        <a:t> and khaxani.23and27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R5,62M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Electrification of extensions 898 HH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Xikhumba,nkomo</a:t>
                      </a:r>
                      <a:r>
                        <a:rPr lang="en-ZA" baseline="0" dirty="0" smtClean="0"/>
                        <a:t> </a:t>
                      </a:r>
                      <a:r>
                        <a:rPr lang="en-ZA" baseline="0" dirty="0" err="1" smtClean="0"/>
                        <a:t>C,nkomo</a:t>
                      </a:r>
                      <a:r>
                        <a:rPr lang="en-ZA" baseline="0" dirty="0" smtClean="0"/>
                        <a:t> </a:t>
                      </a:r>
                      <a:r>
                        <a:rPr lang="en-ZA" baseline="0" dirty="0" err="1" smtClean="0"/>
                        <a:t>B,dzingidzingi</a:t>
                      </a:r>
                      <a:r>
                        <a:rPr lang="en-ZA" baseline="0" dirty="0" smtClean="0"/>
                        <a:t> and maswanganyi.7,22,10 and 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R800</a:t>
                      </a:r>
                      <a:r>
                        <a:rPr lang="en-ZA" baseline="0" dirty="0" smtClean="0"/>
                        <a:t> 000</a:t>
                      </a:r>
                      <a:endParaRPr lang="en-ZA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ZA" dirty="0" smtClean="0"/>
                        <a:t>Electrification of</a:t>
                      </a:r>
                      <a:r>
                        <a:rPr lang="en-ZA" baseline="0" dirty="0" smtClean="0"/>
                        <a:t> extensions 369 HH</a:t>
                      </a:r>
                    </a:p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Mhlava</a:t>
                      </a:r>
                      <a:r>
                        <a:rPr lang="en-ZA" dirty="0" smtClean="0"/>
                        <a:t> </a:t>
                      </a:r>
                      <a:r>
                        <a:rPr lang="en-ZA" dirty="0" err="1" smtClean="0"/>
                        <a:t>willem,skhiming,mbatlo</a:t>
                      </a:r>
                      <a:r>
                        <a:rPr lang="en-ZA" baseline="0" dirty="0" smtClean="0"/>
                        <a:t> and xivulani.17,8,15,20 and 16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R500,000</a:t>
                      </a:r>
                      <a:endParaRPr lang="en-ZA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ZA" dirty="0" smtClean="0"/>
                        <a:t>Electrification of extension</a:t>
                      </a:r>
                    </a:p>
                    <a:p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Hlomela,Siyandhani</a:t>
                      </a:r>
                      <a:r>
                        <a:rPr lang="en-ZA" dirty="0" smtClean="0"/>
                        <a:t> </a:t>
                      </a:r>
                      <a:r>
                        <a:rPr lang="en-ZA" dirty="0" err="1" smtClean="0"/>
                        <a:t>and,Babangu.ward</a:t>
                      </a:r>
                      <a:r>
                        <a:rPr lang="en-ZA" dirty="0" smtClean="0"/>
                        <a:t> 3,7,19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R2,6M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0897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GGM PROJECTS (cont. 1)		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224195"/>
              </p:ext>
            </p:extLst>
          </p:nvPr>
        </p:nvGraphicFramePr>
        <p:xfrm>
          <a:off x="457200" y="1600200"/>
          <a:ext cx="8229600" cy="325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3505200"/>
                <a:gridCol w="1981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PROJECT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mtClean="0"/>
                        <a:t>Location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mtClean="0"/>
                        <a:t>Funder </a:t>
                      </a:r>
                      <a:endParaRPr lang="en-ZA" dirty="0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Formalisation of settlement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Xikukwani</a:t>
                      </a:r>
                      <a:r>
                        <a:rPr lang="en-ZA" dirty="0" smtClean="0"/>
                        <a:t> and </a:t>
                      </a:r>
                      <a:r>
                        <a:rPr lang="en-ZA" dirty="0" err="1" smtClean="0"/>
                        <a:t>makoxa</a:t>
                      </a:r>
                      <a:r>
                        <a:rPr lang="en-ZA" dirty="0" smtClean="0"/>
                        <a:t> ward 14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R200</a:t>
                      </a:r>
                      <a:r>
                        <a:rPr lang="en-ZA" baseline="0" dirty="0" smtClean="0"/>
                        <a:t> 000</a:t>
                      </a:r>
                      <a:endParaRPr lang="en-ZA" dirty="0"/>
                    </a:p>
                  </a:txBody>
                  <a:tcPr/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ZA" dirty="0" smtClean="0"/>
                        <a:t>Town expansion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Ngove</a:t>
                      </a:r>
                      <a:r>
                        <a:rPr lang="en-ZA" dirty="0" smtClean="0"/>
                        <a:t> area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R300</a:t>
                      </a:r>
                      <a:r>
                        <a:rPr lang="en-ZA" baseline="0" dirty="0" smtClean="0"/>
                        <a:t> 000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LUS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Giyani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R250</a:t>
                      </a:r>
                      <a:r>
                        <a:rPr lang="en-ZA" baseline="0" dirty="0" smtClean="0"/>
                        <a:t> 000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Review</a:t>
                      </a:r>
                      <a:r>
                        <a:rPr lang="en-ZA" baseline="0" dirty="0" smtClean="0"/>
                        <a:t> of SDF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GGM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R250,000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Makosha</a:t>
                      </a:r>
                      <a:r>
                        <a:rPr lang="en-ZA" dirty="0" smtClean="0"/>
                        <a:t> </a:t>
                      </a:r>
                      <a:r>
                        <a:rPr lang="en-ZA" dirty="0" err="1" smtClean="0"/>
                        <a:t>risinga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Makosha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R250 000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340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GGM PROJECTS (cont. 1)		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4932468"/>
              </p:ext>
            </p:extLst>
          </p:nvPr>
        </p:nvGraphicFramePr>
        <p:xfrm>
          <a:off x="457200" y="1600200"/>
          <a:ext cx="82296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3505200"/>
                <a:gridCol w="1981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PROJECT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Location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Budget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Section E</a:t>
                      </a:r>
                      <a:r>
                        <a:rPr lang="en-ZA" baseline="0" dirty="0" smtClean="0"/>
                        <a:t> </a:t>
                      </a:r>
                      <a:r>
                        <a:rPr lang="en-ZA" dirty="0" smtClean="0"/>
                        <a:t>sport precinct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Section 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R2,5M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Section</a:t>
                      </a:r>
                      <a:r>
                        <a:rPr lang="en-ZA" baseline="0" dirty="0" smtClean="0"/>
                        <a:t> E Sports Centre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Section 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R2.3m</a:t>
                      </a:r>
                      <a:endParaRPr lang="en-ZA" dirty="0"/>
                    </a:p>
                  </a:txBody>
                  <a:tcPr/>
                </a:tc>
              </a:tr>
              <a:tr h="2946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352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  Municipal infrastructure		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357707"/>
              </p:ext>
            </p:extLst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22860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PROJECT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Location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BUDGET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Palisade</a:t>
                      </a:r>
                      <a:r>
                        <a:rPr lang="en-ZA" baseline="0" dirty="0" smtClean="0"/>
                        <a:t> extension pound station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Dzingidzingi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R2M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Mageva</a:t>
                      </a:r>
                      <a:r>
                        <a:rPr lang="en-ZA" baseline="0" dirty="0" smtClean="0"/>
                        <a:t> sport centre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Mageva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R10m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Rehabilitation of dumping site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GGM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R3M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Civic centre phase two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CBD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R10M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Waste</a:t>
                      </a:r>
                      <a:r>
                        <a:rPr lang="en-ZA" baseline="0" dirty="0" smtClean="0"/>
                        <a:t> disposal site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GGM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R11M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Refurbishment of arts and culture centre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GGM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R100</a:t>
                      </a:r>
                      <a:r>
                        <a:rPr lang="en-ZA" baseline="0" dirty="0" smtClean="0"/>
                        <a:t> 000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Ndhambi taxi rank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Ndhambi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R500</a:t>
                      </a:r>
                      <a:r>
                        <a:rPr lang="en-ZA" baseline="0" dirty="0" smtClean="0"/>
                        <a:t> 000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493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  Municipal infrastructure		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60414"/>
              </p:ext>
            </p:extLst>
          </p:nvPr>
        </p:nvGraphicFramePr>
        <p:xfrm>
          <a:off x="457200" y="1600200"/>
          <a:ext cx="8229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22860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PROJECT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Location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BUDGET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Mavalani</a:t>
                      </a:r>
                      <a:r>
                        <a:rPr lang="en-ZA" dirty="0" smtClean="0"/>
                        <a:t> indoor</a:t>
                      </a:r>
                      <a:r>
                        <a:rPr lang="en-ZA" baseline="0" dirty="0" smtClean="0"/>
                        <a:t> sport centre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Mavalani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R300</a:t>
                      </a:r>
                      <a:r>
                        <a:rPr lang="en-ZA" baseline="0" dirty="0" smtClean="0"/>
                        <a:t> 000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Finalisation</a:t>
                      </a:r>
                      <a:r>
                        <a:rPr lang="en-ZA" baseline="0" dirty="0" smtClean="0"/>
                        <a:t> of  pound station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Dzingidzingi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R500</a:t>
                      </a:r>
                      <a:r>
                        <a:rPr lang="en-ZA" baseline="0" dirty="0" smtClean="0"/>
                        <a:t> 000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Paving</a:t>
                      </a:r>
                      <a:r>
                        <a:rPr lang="en-ZA" baseline="0" dirty="0" smtClean="0"/>
                        <a:t> street to Traditional authorities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GGM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R2,6M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Jimu</a:t>
                      </a:r>
                      <a:r>
                        <a:rPr lang="en-ZA" baseline="0" dirty="0" smtClean="0"/>
                        <a:t> community hall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JIMU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R300</a:t>
                      </a:r>
                      <a:r>
                        <a:rPr lang="en-ZA" baseline="0" dirty="0" smtClean="0"/>
                        <a:t> 000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Nwadzekudzeku</a:t>
                      </a:r>
                      <a:r>
                        <a:rPr lang="en-ZA" baseline="0" dirty="0" smtClean="0"/>
                        <a:t> community hall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Nwadzekudzeku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R300</a:t>
                      </a:r>
                      <a:r>
                        <a:rPr lang="en-ZA" baseline="0" dirty="0" smtClean="0"/>
                        <a:t> 000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Refurbishment</a:t>
                      </a:r>
                      <a:r>
                        <a:rPr lang="en-ZA" baseline="0" dirty="0" smtClean="0"/>
                        <a:t> of </a:t>
                      </a:r>
                      <a:r>
                        <a:rPr lang="en-ZA" baseline="0" dirty="0" err="1" smtClean="0"/>
                        <a:t>Gawula</a:t>
                      </a:r>
                      <a:r>
                        <a:rPr lang="en-ZA" baseline="0" dirty="0" smtClean="0"/>
                        <a:t> sport </a:t>
                      </a:r>
                      <a:r>
                        <a:rPr lang="en-ZA" baseline="0" dirty="0" err="1" smtClean="0"/>
                        <a:t>center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Gawula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R3,8M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Refurbishment of  </a:t>
                      </a:r>
                      <a:r>
                        <a:rPr lang="en-ZA" dirty="0" err="1" smtClean="0"/>
                        <a:t>Shivulani</a:t>
                      </a:r>
                      <a:r>
                        <a:rPr lang="en-ZA" dirty="0" smtClean="0"/>
                        <a:t> sport </a:t>
                      </a:r>
                      <a:r>
                        <a:rPr lang="en-ZA" dirty="0" err="1" smtClean="0"/>
                        <a:t>center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Shivulani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R3,8M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Refurbishment</a:t>
                      </a:r>
                      <a:r>
                        <a:rPr lang="en-ZA" baseline="0" dirty="0" smtClean="0"/>
                        <a:t> of Giyani stadium and TP </a:t>
                      </a:r>
                      <a:r>
                        <a:rPr lang="en-ZA" baseline="0" dirty="0" err="1" smtClean="0"/>
                        <a:t>Khuvutlu</a:t>
                      </a:r>
                      <a:r>
                        <a:rPr lang="en-ZA" baseline="0" dirty="0" smtClean="0"/>
                        <a:t> sport </a:t>
                      </a:r>
                      <a:r>
                        <a:rPr lang="en-ZA" baseline="0" dirty="0" err="1" smtClean="0"/>
                        <a:t>center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mtClean="0"/>
                        <a:t>Giyani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R3,8M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962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ELECTRIFICATION(ESKOM).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313378"/>
              </p:ext>
            </p:extLst>
          </p:nvPr>
        </p:nvGraphicFramePr>
        <p:xfrm>
          <a:off x="457200" y="1524000"/>
          <a:ext cx="8229600" cy="490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PROJECT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LOCATION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FUNDER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ELECTRIFICATION</a:t>
                      </a:r>
                      <a:r>
                        <a:rPr lang="en-ZA" sz="1600" baseline="0" dirty="0" smtClean="0"/>
                        <a:t> OF 280 HH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DANIEL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ELECTRIFICATION OF  18 HH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Mayephu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ELECTRIFICATION OF 112 HH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MBHENDLE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ELECTRIFICATION OF 15HH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BONWANI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ELECTRIFICATION OF  25</a:t>
                      </a:r>
                      <a:r>
                        <a:rPr lang="en-ZA" sz="1600" baseline="0" dirty="0" smtClean="0"/>
                        <a:t> HH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MATSOTSOSELA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ELECTRIFICATION OF 16 HH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BONWANI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ELECTRIFICATION</a:t>
                      </a:r>
                      <a:r>
                        <a:rPr lang="en-ZA" sz="1600" baseline="0" dirty="0" smtClean="0"/>
                        <a:t> OF 70 HH 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MGHONGHOMA</a:t>
                      </a:r>
                      <a:r>
                        <a:rPr lang="en-ZA" sz="1600" baseline="0" dirty="0" smtClean="0"/>
                        <a:t> EXT</a:t>
                      </a:r>
                      <a:endParaRPr lang="en-ZA" sz="1600" dirty="0" smtClean="0"/>
                    </a:p>
                    <a:p>
                      <a:endParaRPr lang="en-ZA" sz="1600" dirty="0" smtClean="0"/>
                    </a:p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ELECTRIFICATION OF 25 HH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MATSOTSOSELA 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ELECTRIFICATION OF 82 HH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SHAWELA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ELECTRIFICATION</a:t>
                      </a:r>
                      <a:r>
                        <a:rPr lang="en-ZA" sz="1600" baseline="0" dirty="0" smtClean="0"/>
                        <a:t> OF  53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LOLOKA Ext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600" b="1" dirty="0" smtClean="0"/>
                        <a:t>ELECTRIFICATION</a:t>
                      </a:r>
                      <a:r>
                        <a:rPr lang="en-ZA" sz="1600" b="1" baseline="0" dirty="0" smtClean="0"/>
                        <a:t> OF 81</a:t>
                      </a:r>
                      <a:endParaRPr lang="en-Z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err="1" smtClean="0"/>
                        <a:t>Khakhala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ESKOM</a:t>
                      </a:r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131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5474</TotalTime>
  <Words>1138</Words>
  <Application>Microsoft Office PowerPoint</Application>
  <PresentationFormat>On-screen Show (4:3)</PresentationFormat>
  <Paragraphs>556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IDP PROJECTS 2017/18</vt:lpstr>
      <vt:lpstr>  MAYORS OFFiCE   </vt:lpstr>
      <vt:lpstr>ROADS PROJECTS  </vt:lpstr>
      <vt:lpstr>GGM PROJECTS /INEG  </vt:lpstr>
      <vt:lpstr>  GGM PROJECTS (cont. 1)  </vt:lpstr>
      <vt:lpstr>  GGM PROJECTS (cont. 1)  </vt:lpstr>
      <vt:lpstr>  Municipal infrastructure  </vt:lpstr>
      <vt:lpstr>  Municipal infrastructure  </vt:lpstr>
      <vt:lpstr>ELECTRIFICATION(ESKOM).</vt:lpstr>
      <vt:lpstr>ELECTRIFICATION(ESKOM).</vt:lpstr>
      <vt:lpstr>LEDET.</vt:lpstr>
      <vt:lpstr>EDUCATION.</vt:lpstr>
      <vt:lpstr>EDUCATION.</vt:lpstr>
      <vt:lpstr>EDUCATION.</vt:lpstr>
      <vt:lpstr>HEALTH</vt:lpstr>
      <vt:lpstr>DRDLR</vt:lpstr>
      <vt:lpstr>DRDLR</vt:lpstr>
      <vt:lpstr>DPWRI</vt:lpstr>
      <vt:lpstr>DSAC</vt:lpstr>
      <vt:lpstr>DWS</vt:lpstr>
      <vt:lpstr>MDM</vt:lpstr>
      <vt:lpstr>DEPT. OF SMALL BUSINESS DEV.</vt:lpstr>
      <vt:lpstr>SOCIAL DEVELOPMENT</vt:lpstr>
      <vt:lpstr>MUNICIPAL WIDE PRIORITIES</vt:lpstr>
      <vt:lpstr>BUDGET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Ministerial Sanitation Task Team</dc:title>
  <dc:creator>MaakeT</dc:creator>
  <cp:lastModifiedBy>Mavunda, SS (GGM)</cp:lastModifiedBy>
  <cp:revision>345</cp:revision>
  <cp:lastPrinted>2017-05-23T06:41:17Z</cp:lastPrinted>
  <dcterms:created xsi:type="dcterms:W3CDTF">2011-11-07T19:03:14Z</dcterms:created>
  <dcterms:modified xsi:type="dcterms:W3CDTF">2017-05-25T07:17:40Z</dcterms:modified>
</cp:coreProperties>
</file>